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9"/>
  </p:notesMasterIdLst>
  <p:handoutMasterIdLst>
    <p:handoutMasterId r:id="rId20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88" r:id="rId13"/>
    <p:sldId id="464" r:id="rId14"/>
    <p:sldId id="261" r:id="rId15"/>
    <p:sldId id="262" r:id="rId16"/>
    <p:sldId id="263" r:id="rId17"/>
    <p:sldId id="264" r:id="rId18"/>
  </p:sldIdLst>
  <p:sldSz cx="24382413" cy="13716000"/>
  <p:notesSz cx="6858000" cy="9144000"/>
  <p:embeddedFontLst>
    <p:embeddedFont>
      <p:font typeface="Bitter" pitchFamily="2" charset="77"/>
      <p:regular r:id="rId21"/>
      <p:bold r:id="rId22"/>
      <p:italic r:id="rId23"/>
      <p:boldItalic r:id="rId24"/>
    </p:embeddedFont>
    <p:embeddedFont>
      <p:font typeface="Bitter SemiBold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Rubik" pitchFamily="2" charset="-79"/>
      <p:regular r:id="rId35"/>
      <p:bold r:id="rId36"/>
      <p:italic r:id="rId37"/>
      <p:boldItalic r:id="rId38"/>
    </p:embeddedFont>
    <p:embeddedFont>
      <p:font typeface="Rubik Medium" pitchFamily="2" charset="-79"/>
      <p:regular r:id="rId39"/>
      <p:italic r:id="rId40"/>
    </p:embeddedFont>
    <p:embeddedFont>
      <p:font typeface="Rubik SemiBold" pitchFamily="2" charset="-79"/>
      <p:regular r:id="rId41"/>
      <p:bold r:id="rId42"/>
      <p:italic r:id="rId43"/>
      <p:boldItalic r:id="rId44"/>
    </p:embeddedFont>
    <p:embeddedFont>
      <p:font typeface="Source Code Pro" panose="020B0509030403020204" pitchFamily="49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17" autoAdjust="0"/>
    <p:restoredTop sz="82041" autoAdjust="0"/>
  </p:normalViewPr>
  <p:slideViewPr>
    <p:cSldViewPr snapToGrid="0">
      <p:cViewPr varScale="1">
        <p:scale>
          <a:sx n="49" d="100"/>
          <a:sy n="49" d="100"/>
        </p:scale>
        <p:origin x="2200" y="21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325</c:v>
                </c:pt>
                <c:pt idx="1">
                  <c:v>204</c:v>
                </c:pt>
                <c:pt idx="2">
                  <c:v>165</c:v>
                </c:pt>
                <c:pt idx="3">
                  <c:v>120</c:v>
                </c:pt>
                <c:pt idx="4">
                  <c:v>115</c:v>
                </c:pt>
                <c:pt idx="5">
                  <c:v>107</c:v>
                </c:pt>
                <c:pt idx="6">
                  <c:v>98</c:v>
                </c:pt>
                <c:pt idx="7">
                  <c:v>58</c:v>
                </c:pt>
                <c:pt idx="8">
                  <c:v>47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FD9F67B-951D-9642-9B86-67780105FE6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6F8D1C3-2C76-A546-82C3-3EB5197DDF8C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9.0655188667945179E-3"/>
                  <c:y val="1.1820874844523222E-2"/>
                </c:manualLayout>
              </c:layout>
              <c:tx>
                <c:rich>
                  <a:bodyPr/>
                  <a:lstStyle/>
                  <a:p>
                    <a:fld id="{E4CFA8F3-A437-D743-BD70-1C96B36A528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C19F6750-74A1-AF42-ADE4-1E1E3D864F0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E4097341-5643-FF45-8092-96CB05D728E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2BAFCDB6-A332-7E4B-A442-74612A70CCC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A8AB629A-1CE1-BD4B-A1CF-B74B032DA94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6D558B0D-387C-E141-B4E0-D415CD4C02D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1.1659387024039429E-2"/>
                  <c:y val="7.3039287344223445E-3"/>
                </c:manualLayout>
              </c:layout>
              <c:tx>
                <c:rich>
                  <a:bodyPr/>
                  <a:lstStyle/>
                  <a:p>
                    <a:fld id="{48EAE63E-E69D-1249-8273-4C162D0BB91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D3F9281-FC59-A748-9E55-CD54C6597125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CA</c:v>
                </c:pt>
                <c:pt idx="2">
                  <c:v>FR</c:v>
                </c:pt>
                <c:pt idx="3">
                  <c:v>NL</c:v>
                </c:pt>
                <c:pt idx="4">
                  <c:v>IN</c:v>
                </c:pt>
                <c:pt idx="5">
                  <c:v>GB</c:v>
                </c:pt>
                <c:pt idx="6">
                  <c:v>SE</c:v>
                </c:pt>
                <c:pt idx="7">
                  <c:v>ES</c:v>
                </c:pt>
                <c:pt idx="8">
                  <c:v>CO</c:v>
                </c:pt>
                <c:pt idx="9">
                  <c:v>CL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146409048</c:v>
                </c:pt>
                <c:pt idx="1">
                  <c:v>22356855</c:v>
                </c:pt>
                <c:pt idx="2">
                  <c:v>13179556</c:v>
                </c:pt>
                <c:pt idx="3">
                  <c:v>10861606</c:v>
                </c:pt>
                <c:pt idx="4">
                  <c:v>8537221</c:v>
                </c:pt>
                <c:pt idx="5">
                  <c:v>8052202</c:v>
                </c:pt>
                <c:pt idx="6">
                  <c:v>7728296</c:v>
                </c:pt>
                <c:pt idx="7">
                  <c:v>6784103</c:v>
                </c:pt>
                <c:pt idx="8">
                  <c:v>4492587</c:v>
                </c:pt>
                <c:pt idx="9">
                  <c:v>4457902</c:v>
                </c:pt>
                <c:pt idx="10" formatCode="#,##0">
                  <c:v>75775067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CA</c:v>
                  </c:pt>
                  <c:pt idx="2">
                    <c:v>FR</c:v>
                  </c:pt>
                  <c:pt idx="3">
                    <c:v>NL</c:v>
                  </c:pt>
                  <c:pt idx="4">
                    <c:v>IN</c:v>
                  </c:pt>
                  <c:pt idx="5">
                    <c:v>GB</c:v>
                  </c:pt>
                  <c:pt idx="6">
                    <c:v>SE</c:v>
                  </c:pt>
                  <c:pt idx="7">
                    <c:v>ES</c:v>
                  </c:pt>
                  <c:pt idx="8">
                    <c:v>CO</c:v>
                  </c:pt>
                  <c:pt idx="9">
                    <c:v>CL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47B6AB0-9A2B-BF48-A723-BCCF4D9CA81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A5C1C481-570D-8D40-A3CC-150F3C2F75E7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4436D60-A04F-0645-8E3F-FC0BE9B7F0E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29940C9-6945-2C40-8A03-59F0BD1A405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674F511E-7FF6-7F43-A622-BB2F8AA47E0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930B961D-AA14-8746-9865-CCA2ED0C523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748D726D-1BA4-3145-9A77-2469FEB304A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4CA302D8-247C-D943-84AD-50A26479BE6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430E790C-A9B7-AA43-A7C1-759EACF0F79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5BF4FE1-A8D9-C94D-AFE4-FDFB5F49FD8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CO</c:v>
                </c:pt>
                <c:pt idx="4">
                  <c:v>BR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DE</c:v>
                </c:pt>
                <c:pt idx="9">
                  <c:v>CA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33928</c:v>
                </c:pt>
                <c:pt idx="1">
                  <c:v>26721</c:v>
                </c:pt>
                <c:pt idx="2">
                  <c:v>18797</c:v>
                </c:pt>
                <c:pt idx="3">
                  <c:v>14253</c:v>
                </c:pt>
                <c:pt idx="4">
                  <c:v>14227</c:v>
                </c:pt>
                <c:pt idx="5">
                  <c:v>10754</c:v>
                </c:pt>
                <c:pt idx="6">
                  <c:v>7426</c:v>
                </c:pt>
                <c:pt idx="7">
                  <c:v>6394</c:v>
                </c:pt>
                <c:pt idx="8">
                  <c:v>5014</c:v>
                </c:pt>
                <c:pt idx="9">
                  <c:v>4796</c:v>
                </c:pt>
                <c:pt idx="10">
                  <c:v>69224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CO</c:v>
                  </c:pt>
                  <c:pt idx="4">
                    <c:v>BR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DE</c:v>
                  </c:pt>
                  <c:pt idx="9">
                    <c:v>CA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69</c:v>
                </c:pt>
                <c:pt idx="1">
                  <c:v>102</c:v>
                </c:pt>
                <c:pt idx="2">
                  <c:v>228</c:v>
                </c:pt>
                <c:pt idx="3">
                  <c:v>262</c:v>
                </c:pt>
                <c:pt idx="4">
                  <c:v>379</c:v>
                </c:pt>
                <c:pt idx="5">
                  <c:v>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04/10/2023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04/10/2023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2023 totals account for multiple recurrent downloads by scripts and bots that are discarded, accounting for (in Oct 2023):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2,099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Bangladesh: 1,031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3,146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51,149</a:t>
            </a:r>
          </a:p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Denmark: </a:t>
            </a:r>
            <a:r>
              <a:rPr lang="en-DK" sz="1050" dirty="0">
                <a:solidFill>
                  <a:srgbClr val="000000"/>
                </a:solidFill>
                <a:effectLst/>
              </a:rPr>
              <a:t>13,887</a:t>
            </a:r>
            <a:endParaRPr lang="en-GB" sz="1200" kern="1200" dirty="0">
              <a:solidFill>
                <a:schemeClr val="tx1"/>
              </a:solidFill>
              <a:effectLst/>
              <a:latin typeface="Roboto" panose="02000000000000000000" pitchFamily="2" charset="0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Finland: 1,043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France: 8,692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Greece: 1,380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Guatemala: 1,690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Hong Kong: 2,731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Italy: 5,131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176,108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Mexico: 4,155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1,884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14,109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3,666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Ukraine: 1,931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7,124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04/10/2023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6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04/10/2023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132061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04/10/2023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34" r:id="rId7"/>
    <p:sldLayoutId id="2147483717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670" r:id="rId18"/>
    <p:sldLayoutId id="2147483817" r:id="rId19"/>
    <p:sldLayoutId id="2147483818" r:id="rId2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October 2023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2023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7506423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179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48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801321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4EC2221-E7A9-F677-CAA6-628951F2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251" y="646768"/>
            <a:ext cx="25266473" cy="142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064A5BAD-8CC5-5822-8FAD-00DAC69D1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785" y="935722"/>
            <a:ext cx="22840632" cy="128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2,580,453,216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9,356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161.8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90,213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2,129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 Medium" pitchFamily="2" charset="-79"/>
              </a:rPr>
              <a:t>By the numbers | 2 October 2023</a:t>
            </a:r>
            <a:endParaRPr lang="en-DK" sz="20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146.1 million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97.4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52.7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1,217,664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3,758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evidence: 2023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2 October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 2023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6CC4-3FD4-BA0B-9410-95695769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80" y="3724866"/>
            <a:ext cx="15062345" cy="735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A8CE52-B566-A7F5-B4DB-60B7CB2DE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9" b="10591"/>
          <a:stretch/>
        </p:blipFill>
        <p:spPr>
          <a:xfrm>
            <a:off x="7098269" y="3730153"/>
            <a:ext cx="16577705" cy="78133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 2023</a:t>
            </a:r>
            <a:endParaRPr lang="en-DK" sz="2000" dirty="0">
              <a:latin typeface="Rubik Medium" pitchFamily="2" charset="-79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795981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BF21914-1005-456E-2C7F-27F7C9C18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3188" y="11164649"/>
            <a:ext cx="6532786" cy="3907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9F648D-8E58-BFC5-F651-53F3B34D6133}"/>
              </a:ext>
            </a:extLst>
          </p:cNvPr>
          <p:cNvSpPr txBox="1"/>
          <p:nvPr/>
        </p:nvSpPr>
        <p:spPr>
          <a:xfrm>
            <a:off x="17334059" y="10687792"/>
            <a:ext cx="624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ubik Medium" pitchFamily="2" charset="-79"/>
                <a:cs typeface="Rubik Medium" pitchFamily="2" charset="-79"/>
              </a:rPr>
              <a:t>Number of active publishers by country or area - 2 Oct 2023</a:t>
            </a:r>
            <a:endParaRPr lang="en-DK" sz="1600" dirty="0">
              <a:latin typeface="Rubik Medium" pitchFamily="2" charset="-79"/>
              <a:cs typeface="Rubik Medium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DE3FC4-A56B-DC09-1690-E1AC8A74B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61" b="10577"/>
          <a:stretch/>
        </p:blipFill>
        <p:spPr>
          <a:xfrm>
            <a:off x="7098270" y="3730154"/>
            <a:ext cx="16565005" cy="78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2023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160480"/>
              </p:ext>
            </p:extLst>
          </p:nvPr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589,879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699,992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286,997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11.22%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4.52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261,310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334,997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150,749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5.89%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230,492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274,758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126,389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4.94%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248,159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295,591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121,163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4.74%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236,813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281,251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112,500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4.40%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4.37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136,765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193,078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111,985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10.44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176,936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225,329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110,411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4.32%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6.12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203,113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247,598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93,511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4.16%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131,291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164,054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83,304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3.65%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6.00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199,463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225,145</a:t>
                      </a:r>
                      <a:endParaRPr lang="en-GB" sz="1800" b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80,471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3.58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4,615,229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5,686,046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2,558,721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2023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04528801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32796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146,409,048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22,356,855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13,179,556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10,861,606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8,537,221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7,300,428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8,052,202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14,602,384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7,728,296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6,784,103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5,058,667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4,492,587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6,052,455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Chile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4,457,902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907,724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75,775,067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308,634,443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2023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11552451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33,928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26,721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18,797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14,253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14,227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10,754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7,426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6,394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5,014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4,590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4,796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69,224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211,534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1145185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157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30 Sept 2023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991340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Sept 2023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2654</TotalTime>
  <Words>1215</Words>
  <Application>Microsoft Macintosh PowerPoint</Application>
  <PresentationFormat>Custom</PresentationFormat>
  <Paragraphs>447</Paragraphs>
  <Slides>14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Bitter SemiBold</vt:lpstr>
      <vt:lpstr>Roboto Condensed Light</vt:lpstr>
      <vt:lpstr>Roboto</vt:lpstr>
      <vt:lpstr>Bitter</vt:lpstr>
      <vt:lpstr>Rubik SemiBold</vt:lpstr>
      <vt:lpstr>Arial</vt:lpstr>
      <vt:lpstr>Rubik</vt:lpstr>
      <vt:lpstr>Source Code Pro</vt:lpstr>
      <vt:lpstr>Rubik Medium</vt:lpstr>
      <vt:lpstr>Office Theme</vt:lpstr>
      <vt:lpstr>Overview slides</vt:lpstr>
      <vt:lpstr>PowerPoint Presentation</vt:lpstr>
      <vt:lpstr>Species occurrence records with multimedia evidence: 2023</vt:lpstr>
      <vt:lpstr>GBIF Participant countries</vt:lpstr>
      <vt:lpstr>GBIF network of data publishing institutions</vt:lpstr>
      <vt:lpstr>GBIF.org traffic by country: 2023</vt:lpstr>
      <vt:lpstr>Occurrences published by country: 2023</vt:lpstr>
      <vt:lpstr>Data download requests by country: 2023</vt:lpstr>
      <vt:lpstr>Peer-reviewed publications using GBIF-mediated data</vt:lpstr>
      <vt:lpstr>Data use in peer-reviewed journals: 2023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Kyle Copas</cp:lastModifiedBy>
  <cp:revision>53</cp:revision>
  <dcterms:created xsi:type="dcterms:W3CDTF">2023-04-27T10:02:36Z</dcterms:created>
  <dcterms:modified xsi:type="dcterms:W3CDTF">2023-10-04T14:01:28Z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